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70" r:id="rId9"/>
    <p:sldId id="260" r:id="rId10"/>
    <p:sldId id="264" r:id="rId11"/>
    <p:sldId id="262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C5CACB-A3BE-411B-A7B2-75B1C6AF35B1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58DA9D-EE26-4400-A8F1-9E9C95099E2F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2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CACB-A3BE-411B-A7B2-75B1C6AF35B1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A9D-EE26-4400-A8F1-9E9C95099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64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CACB-A3BE-411B-A7B2-75B1C6AF35B1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A9D-EE26-4400-A8F1-9E9C95099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84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CACB-A3BE-411B-A7B2-75B1C6AF35B1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A9D-EE26-4400-A8F1-9E9C95099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92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CACB-A3BE-411B-A7B2-75B1C6AF35B1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A9D-EE26-4400-A8F1-9E9C95099E2F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02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CACB-A3BE-411B-A7B2-75B1C6AF35B1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A9D-EE26-4400-A8F1-9E9C95099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74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CACB-A3BE-411B-A7B2-75B1C6AF35B1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A9D-EE26-4400-A8F1-9E9C95099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24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CACB-A3BE-411B-A7B2-75B1C6AF35B1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A9D-EE26-4400-A8F1-9E9C95099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89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CACB-A3BE-411B-A7B2-75B1C6AF35B1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A9D-EE26-4400-A8F1-9E9C95099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08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CACB-A3BE-411B-A7B2-75B1C6AF35B1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A9D-EE26-4400-A8F1-9E9C95099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22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CACB-A3BE-411B-A7B2-75B1C6AF35B1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A9D-EE26-4400-A8F1-9E9C95099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49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9C5CACB-A3BE-411B-A7B2-75B1C6AF35B1}" type="datetimeFigureOut">
              <a:rPr lang="fr-FR" smtClean="0"/>
              <a:t>06/02/2024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858DA9D-EE26-4400-A8F1-9E9C95099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52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E98AA-28FC-4D13-A1F3-F9A545C51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E-SIM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D35191-3112-4B85-9693-6B91C83B3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Guide d'utilisation et avantages 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F61EFB7D-6E48-4739-9F83-089ED97C686F}"/>
              </a:ext>
            </a:extLst>
          </p:cNvPr>
          <p:cNvSpPr txBox="1">
            <a:spLocks/>
          </p:cNvSpPr>
          <p:nvPr/>
        </p:nvSpPr>
        <p:spPr>
          <a:xfrm>
            <a:off x="7918781" y="5900021"/>
            <a:ext cx="4203310" cy="69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B0F0"/>
                </a:solidFill>
              </a:rPr>
              <a:t>Réalisé par KAOUTHAR</a:t>
            </a:r>
          </a:p>
        </p:txBody>
      </p:sp>
    </p:spTree>
    <p:extLst>
      <p:ext uri="{BB962C8B-B14F-4D97-AF65-F5344CB8AC3E}">
        <p14:creationId xmlns:p14="http://schemas.microsoft.com/office/powerpoint/2010/main" val="253028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4D32E-74C9-4A21-95AA-FD75DC3B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96" y="265652"/>
            <a:ext cx="11576807" cy="1356360"/>
          </a:xfrm>
        </p:spPr>
        <p:txBody>
          <a:bodyPr>
            <a:normAutofit/>
          </a:bodyPr>
          <a:lstStyle/>
          <a:p>
            <a:r>
              <a:rPr lang="fr-FR" b="1" dirty="0"/>
              <a:t>Activation de l’e-SIM sur un IPhone: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A40F87-95E1-426A-8CAE-1FD2BB2A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7" y="1518407"/>
            <a:ext cx="11409026" cy="495789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dirty="0"/>
              <a:t>Sur iOS, les paramètres et profils de l’e-SIM peuvent être configurés manuellement dans le menu "Réglages" puis "Données cellulaires" des terminaux Apple. Une procédure automatique est encore plus rapide et simple via un QR Code :</a:t>
            </a:r>
          </a:p>
          <a:p>
            <a:pPr marL="45720" indent="0">
              <a:buNone/>
            </a:pPr>
            <a:endParaRPr lang="fr-FR" dirty="0"/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Récupérez le QR code sur votre espace client ou via l'application dédié de votre opérateur,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Scannez le QR Code à l'aide de l'appareil photo du téléphone,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Cliquez sur le message de notification « Forfait cellulaire détecté » puis sur "Continuer",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Appuyez sur "Ajouter un nouveau forfait",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Saisissez le code de confirmation (fourni par votre opérateur ou disponible dans votre espace client) puis indiquez le code PIN par défaut (généralement 0000 ou 1234),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Redémarrez le téléphone et changez le code SIM.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16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11754-C91D-4262-8CCA-2B6142414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/>
          <a:lstStyle/>
          <a:p>
            <a:r>
              <a:rPr lang="fr-FR" dirty="0"/>
              <a:t>Réponses aux questions:</a:t>
            </a:r>
          </a:p>
        </p:txBody>
      </p:sp>
    </p:spTree>
    <p:extLst>
      <p:ext uri="{BB962C8B-B14F-4D97-AF65-F5344CB8AC3E}">
        <p14:creationId xmlns:p14="http://schemas.microsoft.com/office/powerpoint/2010/main" val="97822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34E19-78A5-407E-A64B-7565F578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Puis je transférer ma e-SIM si je change de téléphone?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852086-BE1A-4796-BF31-9E35E03BA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fr-FR" dirty="0"/>
              <a:t>Bonne nouvelle! Le code QR est réutilisable: si je change de mobile compatible, je n’ai pas besoin de faire une nouvelle demande. Je retrouve mo QR sur mon support e-SIM ou dans mon application mobile:</a:t>
            </a:r>
          </a:p>
          <a:p>
            <a:pPr marL="45720" indent="0">
              <a:buNone/>
            </a:pPr>
            <a:r>
              <a:rPr lang="fr-FR" dirty="0"/>
              <a:t>Pour transférer mon profil d’un téléphone à l’autre: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Je me connecte à internet en Wifi ( le transfert d’e-SIM sans Wifi est impossible)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J’efface mon profil e-SIM du 1</a:t>
            </a:r>
            <a:r>
              <a:rPr lang="fr-FR" baseline="30000" dirty="0"/>
              <a:t>er</a:t>
            </a:r>
            <a:r>
              <a:rPr lang="fr-FR" dirty="0"/>
              <a:t>  tréphone.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Je scanne le QR sur le 2</a:t>
            </a:r>
            <a:r>
              <a:rPr lang="fr-FR" baseline="30000" dirty="0"/>
              <a:t>e</a:t>
            </a:r>
            <a:r>
              <a:rPr lang="fr-FR" dirty="0"/>
              <a:t> téléphone compatible e-SIM (quelques minutes peuvent être nécessaires pour télécharger de nouveau mon profil e-SIM) </a:t>
            </a:r>
          </a:p>
          <a:p>
            <a:pPr marL="45720" indent="0">
              <a:buNone/>
            </a:pPr>
            <a:r>
              <a:rPr lang="fr-FR" dirty="0"/>
              <a:t>Difficile de faire plus simple!</a:t>
            </a:r>
          </a:p>
        </p:txBody>
      </p:sp>
    </p:spTree>
    <p:extLst>
      <p:ext uri="{BB962C8B-B14F-4D97-AF65-F5344CB8AC3E}">
        <p14:creationId xmlns:p14="http://schemas.microsoft.com/office/powerpoint/2010/main" val="166809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74689-5F80-42AB-A4C9-4DA77B5A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faire si je dois laisser mon téléphone en réparation?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72E83D-1D4D-44E7-B969-C2AC07F85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51" y="2585906"/>
            <a:ext cx="9872871" cy="2757881"/>
          </a:xfrm>
        </p:spPr>
        <p:txBody>
          <a:bodyPr/>
          <a:lstStyle/>
          <a:p>
            <a:pPr marL="45720" indent="0">
              <a:buNone/>
            </a:pPr>
            <a:r>
              <a:rPr lang="fr-FR" dirty="0"/>
              <a:t>Contrairement à une carte SIM classique, la e-SIM ne peut pas  être retirée physiquement de votre téléphone.</a:t>
            </a:r>
          </a:p>
          <a:p>
            <a:pPr marL="45720" indent="0">
              <a:buNone/>
            </a:pPr>
            <a:r>
              <a:rPr lang="fr-FR" dirty="0"/>
              <a:t>Si le mobile est cassé ou en panne, il faudra supprimer le profil e-SIM avant de le déposer en réparation.</a:t>
            </a:r>
          </a:p>
          <a:p>
            <a:pPr marL="45720" indent="0">
              <a:buNone/>
            </a:pPr>
            <a:r>
              <a:rPr lang="fr-FR" dirty="0"/>
              <a:t>Une nouvelle carte e-SIM vous sera donnée avec le téléphone après réparation dans toutes les boutiques Bouygues télécom.</a:t>
            </a:r>
          </a:p>
        </p:txBody>
      </p:sp>
    </p:spTree>
    <p:extLst>
      <p:ext uri="{BB962C8B-B14F-4D97-AF65-F5344CB8AC3E}">
        <p14:creationId xmlns:p14="http://schemas.microsoft.com/office/powerpoint/2010/main" val="279349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9590DC-0F06-400B-8478-4B81CC5E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Où puis je récupérer mon QR code pour installer ma é-SIM?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F920B-EBE1-47CE-B0DA-03DCF42C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51" y="2603500"/>
            <a:ext cx="9872871" cy="3009900"/>
          </a:xfrm>
        </p:spPr>
        <p:txBody>
          <a:bodyPr/>
          <a:lstStyle/>
          <a:p>
            <a:pPr marL="45720" indent="0">
              <a:buNone/>
            </a:pPr>
            <a:r>
              <a:rPr lang="fr-FR" dirty="0"/>
              <a:t>Le Code QR se trouve sur l’application mobile :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Dans « les lignes »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Puis « gérer mes lignes »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Dans l’encart « Ma e-SIM » , cliquer sur « Installer ma e-SIM »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Le QR code s’affiche  , il ne faut que suivre les étapes pour l’installer</a:t>
            </a:r>
          </a:p>
        </p:txBody>
      </p:sp>
    </p:spTree>
    <p:extLst>
      <p:ext uri="{BB962C8B-B14F-4D97-AF65-F5344CB8AC3E}">
        <p14:creationId xmlns:p14="http://schemas.microsoft.com/office/powerpoint/2010/main" val="260738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BF698-885F-4C15-9015-43C844F9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/>
          <a:lstStyle/>
          <a:p>
            <a:r>
              <a:rPr lang="fr-FR" dirty="0"/>
              <a:t>Merci à tous pour votre attention.</a:t>
            </a:r>
          </a:p>
        </p:txBody>
      </p:sp>
    </p:spTree>
    <p:extLst>
      <p:ext uri="{BB962C8B-B14F-4D97-AF65-F5344CB8AC3E}">
        <p14:creationId xmlns:p14="http://schemas.microsoft.com/office/powerpoint/2010/main" val="162283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85F34-B108-4DD2-B036-160F0121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Introduction: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7D7497-D13A-4FE2-99CD-D2BE31053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Dans ce document, nous explorerons en détail l’e-SIM , sa définition,  ses avantages pratiques et les étapes pour l'activer sur divers appareils.</a:t>
            </a:r>
          </a:p>
          <a:p>
            <a:pPr marL="0" indent="0">
              <a:buNone/>
            </a:pPr>
            <a:r>
              <a:rPr lang="fr-FR" dirty="0"/>
              <a:t>Le document vous fournit toutes les informations nécessaires pour comprendre et tirer parti de cette technologie prometteuse.</a:t>
            </a:r>
          </a:p>
        </p:txBody>
      </p:sp>
    </p:spTree>
    <p:extLst>
      <p:ext uri="{BB962C8B-B14F-4D97-AF65-F5344CB8AC3E}">
        <p14:creationId xmlns:p14="http://schemas.microsoft.com/office/powerpoint/2010/main" val="139414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9AC9B7C-7145-45EE-8586-95AD72EAE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7" y="188439"/>
            <a:ext cx="11761365" cy="64811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BE0CF88-A966-4488-A2BF-AF796954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32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00B0F0"/>
                </a:solidFill>
              </a:rPr>
              <a:t>Qu'est-ce que l’e-SIM ?</a:t>
            </a:r>
          </a:p>
        </p:txBody>
      </p:sp>
    </p:spTree>
    <p:extLst>
      <p:ext uri="{BB962C8B-B14F-4D97-AF65-F5344CB8AC3E}">
        <p14:creationId xmlns:p14="http://schemas.microsoft.com/office/powerpoint/2010/main" val="428299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E4680-0AD6-4A76-BED1-C0CB8F45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Définition de l’e-SIM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0BEA79-11F1-4BA8-BCE6-1C782CBD1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678351"/>
            <a:ext cx="10515600" cy="95952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L’e-SIM est une carte SIM virtuelle intégrée directement dans l'appareil électronique, éliminant le besoin d'une carte SIM physique.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095789F-9456-49BA-8EF3-7C973F45AEE6}"/>
              </a:ext>
            </a:extLst>
          </p:cNvPr>
          <p:cNvSpPr txBox="1">
            <a:spLocks/>
          </p:cNvSpPr>
          <p:nvPr/>
        </p:nvSpPr>
        <p:spPr>
          <a:xfrm>
            <a:off x="1143000" y="2502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1"/>
                </a:solidFill>
              </a:rPr>
              <a:t>Avantages de l’e-SIM :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0467C71-8075-4637-A682-61CDE62BB2D5}"/>
              </a:ext>
            </a:extLst>
          </p:cNvPr>
          <p:cNvSpPr txBox="1">
            <a:spLocks/>
          </p:cNvSpPr>
          <p:nvPr/>
        </p:nvSpPr>
        <p:spPr>
          <a:xfrm>
            <a:off x="838200" y="3692684"/>
            <a:ext cx="10515600" cy="2962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fr-FR" sz="2200" dirty="0">
                <a:solidFill>
                  <a:schemeClr val="accent1"/>
                </a:solidFill>
              </a:rPr>
              <a:t>Flexibilité : Pas besoin de manipuler des cartes SIM physiques.</a:t>
            </a:r>
          </a:p>
          <a:p>
            <a:pPr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fr-FR" sz="2200" dirty="0">
                <a:solidFill>
                  <a:schemeClr val="accent1"/>
                </a:solidFill>
              </a:rPr>
              <a:t>Mobilité : Permet de passer facilement d'un opérateur à un autre sans changer de carte SIM.</a:t>
            </a:r>
          </a:p>
          <a:p>
            <a:pPr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fr-FR" sz="2200" dirty="0">
                <a:solidFill>
                  <a:schemeClr val="accent1"/>
                </a:solidFill>
              </a:rPr>
              <a:t>Sécurité : En cas de vol ou perte du mobile, personne ne peut retirer la carte SIM.</a:t>
            </a:r>
          </a:p>
          <a:p>
            <a:pPr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fr-FR" sz="2200" dirty="0">
                <a:solidFill>
                  <a:schemeClr val="accent1"/>
                </a:solidFill>
              </a:rPr>
              <a:t>Le stockage de plusieurs </a:t>
            </a:r>
            <a:r>
              <a:rPr lang="fr-FR" sz="2200" dirty="0" err="1">
                <a:solidFill>
                  <a:schemeClr val="accent1"/>
                </a:solidFill>
              </a:rPr>
              <a:t>eSIM</a:t>
            </a:r>
            <a:r>
              <a:rPr lang="fr-FR" sz="2200" dirty="0">
                <a:solidFill>
                  <a:schemeClr val="accent1"/>
                </a:solidFill>
              </a:rPr>
              <a:t> dans le même smartphone. Bonne nouvelle si le client veut allier un usage Pro et Perso!</a:t>
            </a:r>
          </a:p>
        </p:txBody>
      </p:sp>
    </p:spTree>
    <p:extLst>
      <p:ext uri="{BB962C8B-B14F-4D97-AF65-F5344CB8AC3E}">
        <p14:creationId xmlns:p14="http://schemas.microsoft.com/office/powerpoint/2010/main" val="213762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DBAA070-D78A-4526-A6D4-88D0AF73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24" y="1844702"/>
            <a:ext cx="3229426" cy="18766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CFFABA-66C7-4967-9152-A9A1BCBF8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050" y="1260328"/>
            <a:ext cx="3907835" cy="21686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23A0EFE-4DAD-4741-AFF6-D2EC54830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088" y="1211202"/>
            <a:ext cx="2667372" cy="31436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F05B96C-EAC1-4569-89B0-4EEDE7AE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68" y="45820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Marques de smartwatches compatibles: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FB5352E-D942-417B-88F2-6CFA1E064A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26366" y="6267705"/>
            <a:ext cx="111120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dirty="0"/>
              <a:t>Garmin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D6119F9-1EC2-4E19-BB43-165B1A262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712" y="4139448"/>
            <a:ext cx="16683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200" dirty="0">
                <a:solidFill>
                  <a:schemeClr val="accent1"/>
                </a:solidFill>
              </a:rPr>
              <a:t>Apple Watch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617FA7F5-A19E-4F9D-930C-CF4647A42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412" y="3464898"/>
            <a:ext cx="29076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200" dirty="0">
                <a:solidFill>
                  <a:schemeClr val="accent1"/>
                </a:solidFill>
              </a:rPr>
              <a:t>Samsung Galaxy Watch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B3D8ACF2-2CA1-4B9F-A1E5-9EA0254D5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90612"/>
            <a:ext cx="18623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sz="2200" dirty="0">
                <a:solidFill>
                  <a:schemeClr val="accent1"/>
                </a:solidFill>
              </a:rPr>
              <a:t>Huawei Watch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C1250FB-BA0F-459B-ADFB-F5F0B2CC3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3736410" y="4090722"/>
            <a:ext cx="4541895" cy="22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9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5B96C-EAC1-4569-89B0-4EEDE7AE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68" y="45820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Smartphones compatibles: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FB5352E-D942-417B-88F2-6CFA1E064A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54419" y="2498934"/>
            <a:ext cx="2718693" cy="37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" indent="0">
              <a:buNone/>
            </a:pPr>
            <a:r>
              <a:rPr lang="fr-FR" dirty="0"/>
              <a:t>Galaxy S23</a:t>
            </a:r>
          </a:p>
          <a:p>
            <a:pPr marL="45720" indent="0">
              <a:buNone/>
            </a:pPr>
            <a:r>
              <a:rPr lang="fr-FR" dirty="0"/>
              <a:t>Galaxy S22</a:t>
            </a:r>
          </a:p>
          <a:p>
            <a:pPr marL="45720" indent="0">
              <a:buNone/>
            </a:pPr>
            <a:r>
              <a:rPr lang="fr-FR" dirty="0"/>
              <a:t>Galaxy S21</a:t>
            </a:r>
          </a:p>
          <a:p>
            <a:pPr marL="45720" indent="0">
              <a:buNone/>
            </a:pPr>
            <a:r>
              <a:rPr lang="fr-FR" dirty="0"/>
              <a:t>Galaxy S20</a:t>
            </a:r>
          </a:p>
          <a:p>
            <a:pPr marL="45720" indent="0">
              <a:buNone/>
            </a:pPr>
            <a:r>
              <a:rPr lang="fr-FR" dirty="0"/>
              <a:t>Galaxy Note 20</a:t>
            </a:r>
          </a:p>
          <a:p>
            <a:pPr marL="45720" indent="0">
              <a:buNone/>
            </a:pPr>
            <a:r>
              <a:rPr lang="fr-FR" dirty="0"/>
              <a:t>Galaxy </a:t>
            </a:r>
            <a:r>
              <a:rPr lang="fr-FR" dirty="0" err="1"/>
              <a:t>Fold</a:t>
            </a:r>
            <a:r>
              <a:rPr lang="fr-FR" dirty="0"/>
              <a:t> et Z </a:t>
            </a:r>
            <a:r>
              <a:rPr lang="fr-FR" dirty="0" err="1"/>
              <a:t>Fold</a:t>
            </a:r>
            <a:r>
              <a:rPr lang="fr-FR" dirty="0"/>
              <a:t> </a:t>
            </a:r>
          </a:p>
          <a:p>
            <a:pPr marL="45720" indent="0">
              <a:buNone/>
            </a:pPr>
            <a:r>
              <a:rPr lang="fr-FR" dirty="0"/>
              <a:t>Galaxy Z Flip</a:t>
            </a:r>
          </a:p>
          <a:p>
            <a:pPr marL="45720" indent="0">
              <a:buNone/>
            </a:pPr>
            <a:r>
              <a:rPr lang="fr-FR" dirty="0"/>
              <a:t>Galaxy A54 5G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D6119F9-1EC2-4E19-BB43-165B1A262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943" y="2591846"/>
            <a:ext cx="949299" cy="256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>
                <a:solidFill>
                  <a:schemeClr val="accent1"/>
                </a:solidFill>
              </a:rPr>
              <a:t>Pixel 8</a:t>
            </a:r>
          </a:p>
          <a:p>
            <a:pPr marL="0" indent="0">
              <a:buNone/>
            </a:pPr>
            <a:r>
              <a:rPr lang="de-DE" sz="2200" dirty="0">
                <a:solidFill>
                  <a:schemeClr val="accent1"/>
                </a:solidFill>
              </a:rPr>
              <a:t>Pixel 7</a:t>
            </a:r>
          </a:p>
          <a:p>
            <a:pPr marL="0" indent="0">
              <a:buNone/>
            </a:pPr>
            <a:r>
              <a:rPr lang="de-DE" sz="2200" dirty="0">
                <a:solidFill>
                  <a:schemeClr val="accent1"/>
                </a:solidFill>
              </a:rPr>
              <a:t>Pixel 6</a:t>
            </a:r>
          </a:p>
          <a:p>
            <a:pPr marL="0" indent="0">
              <a:buNone/>
            </a:pPr>
            <a:r>
              <a:rPr lang="de-DE" sz="2200" dirty="0">
                <a:solidFill>
                  <a:schemeClr val="accent1"/>
                </a:solidFill>
              </a:rPr>
              <a:t>Pixel 5</a:t>
            </a:r>
          </a:p>
          <a:p>
            <a:pPr marL="0" indent="0">
              <a:buNone/>
            </a:pPr>
            <a:r>
              <a:rPr lang="de-DE" sz="2200" dirty="0">
                <a:solidFill>
                  <a:schemeClr val="accent1"/>
                </a:solidFill>
              </a:rPr>
              <a:t>Pixel 4</a:t>
            </a:r>
          </a:p>
          <a:p>
            <a:pPr marL="0" indent="0">
              <a:buNone/>
            </a:pPr>
            <a:r>
              <a:rPr lang="de-DE" sz="2200" dirty="0">
                <a:solidFill>
                  <a:schemeClr val="accent1"/>
                </a:solidFill>
              </a:rPr>
              <a:t>Pixel 3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617FA7F5-A19E-4F9D-930C-CF4647A42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12" y="2591846"/>
            <a:ext cx="3153107" cy="342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1"/>
                </a:solidFill>
              </a:rPr>
              <a:t>iPhone 15</a:t>
            </a:r>
          </a:p>
          <a:p>
            <a:pPr marL="0" indent="0" algn="ctr">
              <a:buNone/>
            </a:pPr>
            <a:r>
              <a:rPr lang="fr-FR" sz="2200" dirty="0">
                <a:solidFill>
                  <a:schemeClr val="accent1"/>
                </a:solidFill>
              </a:rPr>
              <a:t>iPhone 14</a:t>
            </a:r>
          </a:p>
          <a:p>
            <a:pPr marL="0" indent="0" algn="ctr">
              <a:buNone/>
            </a:pPr>
            <a:r>
              <a:rPr lang="fr-FR" sz="2200" dirty="0">
                <a:solidFill>
                  <a:schemeClr val="accent1"/>
                </a:solidFill>
              </a:rPr>
              <a:t>iPhone 13</a:t>
            </a:r>
          </a:p>
          <a:p>
            <a:pPr marL="0" indent="0" algn="ctr">
              <a:buNone/>
            </a:pPr>
            <a:r>
              <a:rPr lang="fr-FR" sz="2200" dirty="0">
                <a:solidFill>
                  <a:schemeClr val="accent1"/>
                </a:solidFill>
              </a:rPr>
              <a:t>iPhone 12</a:t>
            </a:r>
          </a:p>
          <a:p>
            <a:pPr marL="0" indent="0" algn="ctr">
              <a:buNone/>
            </a:pPr>
            <a:r>
              <a:rPr lang="fr-FR" sz="2200" dirty="0">
                <a:solidFill>
                  <a:schemeClr val="accent1"/>
                </a:solidFill>
              </a:rPr>
              <a:t>iPhone 11</a:t>
            </a:r>
          </a:p>
          <a:p>
            <a:pPr marL="0" indent="0" algn="ctr">
              <a:buNone/>
            </a:pPr>
            <a:r>
              <a:rPr lang="fr-FR" sz="2200" dirty="0">
                <a:solidFill>
                  <a:schemeClr val="accent1"/>
                </a:solidFill>
              </a:rPr>
              <a:t>iPhone XS</a:t>
            </a:r>
          </a:p>
          <a:p>
            <a:pPr marL="0" indent="0" algn="ctr">
              <a:buNone/>
            </a:pPr>
            <a:r>
              <a:rPr lang="fr-FR" sz="2200" dirty="0">
                <a:solidFill>
                  <a:schemeClr val="accent1"/>
                </a:solidFill>
              </a:rPr>
              <a:t>iPhone XR</a:t>
            </a:r>
          </a:p>
          <a:p>
            <a:pPr marL="0" indent="0" algn="ctr">
              <a:buNone/>
            </a:pPr>
            <a:r>
              <a:rPr lang="fr-FR" sz="2200" dirty="0">
                <a:solidFill>
                  <a:schemeClr val="accent1"/>
                </a:solidFill>
              </a:rPr>
              <a:t>iPhone SE (2020 et 2022)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377596-299C-461A-87D3-0BD36DCA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26" y="1102307"/>
            <a:ext cx="1340065" cy="13089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64AA48-F3D5-4312-A735-0BC7A7CB6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242" y="1371383"/>
            <a:ext cx="2487426" cy="967984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5B66471-30AD-435D-B345-5692631F84C6}"/>
              </a:ext>
            </a:extLst>
          </p:cNvPr>
          <p:cNvCxnSpPr/>
          <p:nvPr/>
        </p:nvCxnSpPr>
        <p:spPr>
          <a:xfrm>
            <a:off x="3305262" y="2680283"/>
            <a:ext cx="0" cy="3250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1AA0561-10E1-454A-AE9D-52AEC044E21A}"/>
              </a:ext>
            </a:extLst>
          </p:cNvPr>
          <p:cNvCxnSpPr/>
          <p:nvPr/>
        </p:nvCxnSpPr>
        <p:spPr>
          <a:xfrm>
            <a:off x="6242807" y="2680283"/>
            <a:ext cx="0" cy="3250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AF6B23D6-0490-4A07-AC75-5293662FD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943" y="1192268"/>
            <a:ext cx="1112124" cy="1218939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7124CA0-F6E5-4D98-927B-A473A0EC264B}"/>
              </a:ext>
            </a:extLst>
          </p:cNvPr>
          <p:cNvCxnSpPr/>
          <p:nvPr/>
        </p:nvCxnSpPr>
        <p:spPr>
          <a:xfrm>
            <a:off x="8458899" y="2724164"/>
            <a:ext cx="0" cy="3250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CA6F9152-B05D-4CB7-B092-7552E6DDA618}"/>
              </a:ext>
            </a:extLst>
          </p:cNvPr>
          <p:cNvSpPr txBox="1"/>
          <p:nvPr/>
        </p:nvSpPr>
        <p:spPr>
          <a:xfrm>
            <a:off x="8831196" y="2591846"/>
            <a:ext cx="3017069" cy="299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fr-FR" sz="2200" dirty="0">
                <a:solidFill>
                  <a:schemeClr val="accent1"/>
                </a:solidFill>
              </a:rPr>
              <a:t>Huawei P40 et Mate 40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fr-FR" sz="2200" dirty="0">
                <a:solidFill>
                  <a:schemeClr val="accent1"/>
                </a:solidFill>
              </a:rPr>
              <a:t>Xiaomi 13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fr-FR" sz="2200" dirty="0">
                <a:solidFill>
                  <a:schemeClr val="accent1"/>
                </a:solidFill>
              </a:rPr>
              <a:t>Xiaomi 12T Pro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fr-FR" sz="2200" dirty="0" err="1">
                <a:solidFill>
                  <a:schemeClr val="accent1"/>
                </a:solidFill>
              </a:rPr>
              <a:t>Oppo</a:t>
            </a:r>
            <a:r>
              <a:rPr lang="fr-FR" sz="2200" dirty="0">
                <a:solidFill>
                  <a:schemeClr val="accent1"/>
                </a:solidFill>
              </a:rPr>
              <a:t> </a:t>
            </a:r>
            <a:r>
              <a:rPr lang="fr-FR" sz="2200" dirty="0" err="1">
                <a:solidFill>
                  <a:schemeClr val="accent1"/>
                </a:solidFill>
              </a:rPr>
              <a:t>Find</a:t>
            </a:r>
            <a:r>
              <a:rPr lang="fr-FR" sz="2200" dirty="0">
                <a:solidFill>
                  <a:schemeClr val="accent1"/>
                </a:solidFill>
              </a:rPr>
              <a:t> X5 et </a:t>
            </a:r>
            <a:r>
              <a:rPr lang="fr-FR" sz="2200" dirty="0" err="1">
                <a:solidFill>
                  <a:schemeClr val="accent1"/>
                </a:solidFill>
              </a:rPr>
              <a:t>Find</a:t>
            </a:r>
            <a:r>
              <a:rPr lang="fr-FR" sz="2200" dirty="0">
                <a:solidFill>
                  <a:schemeClr val="accent1"/>
                </a:solidFill>
              </a:rPr>
              <a:t> X3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fr-FR" sz="2200" dirty="0" err="1">
                <a:solidFill>
                  <a:schemeClr val="accent1"/>
                </a:solidFill>
              </a:rPr>
              <a:t>Oppo</a:t>
            </a:r>
            <a:r>
              <a:rPr lang="fr-FR" sz="2200" dirty="0">
                <a:solidFill>
                  <a:schemeClr val="accent1"/>
                </a:solidFill>
              </a:rPr>
              <a:t> Reno 5 et 6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fr-FR" sz="2200" dirty="0">
                <a:solidFill>
                  <a:schemeClr val="accent1"/>
                </a:solidFill>
              </a:rPr>
              <a:t>Sony Xperia 10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fr-FR" sz="2200" dirty="0">
                <a:solidFill>
                  <a:schemeClr val="accent1"/>
                </a:solidFill>
              </a:rPr>
              <a:t>Motorola </a:t>
            </a:r>
            <a:r>
              <a:rPr lang="fr-FR" sz="2200" dirty="0" err="1">
                <a:solidFill>
                  <a:schemeClr val="accent1"/>
                </a:solidFill>
              </a:rPr>
              <a:t>Razr</a:t>
            </a:r>
            <a:r>
              <a:rPr lang="fr-FR" sz="2200" dirty="0">
                <a:solidFill>
                  <a:schemeClr val="accent1"/>
                </a:solidFill>
              </a:rPr>
              <a:t> 5G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E010729-E857-4522-82F8-C88B6579D5EE}"/>
              </a:ext>
            </a:extLst>
          </p:cNvPr>
          <p:cNvSpPr txBox="1"/>
          <p:nvPr/>
        </p:nvSpPr>
        <p:spPr>
          <a:xfrm>
            <a:off x="8952345" y="1666152"/>
            <a:ext cx="2487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Autres fabricants</a:t>
            </a:r>
          </a:p>
        </p:txBody>
      </p:sp>
    </p:spTree>
    <p:extLst>
      <p:ext uri="{BB962C8B-B14F-4D97-AF65-F5344CB8AC3E}">
        <p14:creationId xmlns:p14="http://schemas.microsoft.com/office/powerpoint/2010/main" val="123391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D7829-9B68-4D7A-A651-70BD608F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prospect est intéressé par la e-SIM mais sont téléphone n’est pas compatible: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5B555F-9ABE-4579-9343-473C005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3005356"/>
            <a:ext cx="9872871" cy="1633756"/>
          </a:xfrm>
        </p:spPr>
        <p:txBody>
          <a:bodyPr/>
          <a:lstStyle/>
          <a:p>
            <a:pPr marL="45720" indent="0">
              <a:buNone/>
            </a:pPr>
            <a:r>
              <a:rPr lang="fr-FR" dirty="0"/>
              <a:t>J’insiste sur les avantages e-SIM quand même pour le convaincre à acheter un nouveau téléphone </a:t>
            </a:r>
            <a:r>
              <a:rPr lang="fr-FR" dirty="0">
                <a:sym typeface="Wingdings" panose="05000000000000000000" pitchFamily="2" charset="2"/>
              </a:rPr>
              <a:t></a:t>
            </a:r>
            <a:endParaRPr lang="fr-FR" dirty="0"/>
          </a:p>
          <a:p>
            <a:pPr marL="45720" indent="0">
              <a:buNone/>
            </a:pPr>
            <a:r>
              <a:rPr lang="fr-FR" dirty="0"/>
              <a:t>C’est une opportunité pour vendre un smartphone et augmenter mon MIX FAM .</a:t>
            </a:r>
          </a:p>
        </p:txBody>
      </p:sp>
    </p:spTree>
    <p:extLst>
      <p:ext uri="{BB962C8B-B14F-4D97-AF65-F5344CB8AC3E}">
        <p14:creationId xmlns:p14="http://schemas.microsoft.com/office/powerpoint/2010/main" val="287222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298AEE-B325-4084-80BA-3DFE6587B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2057399"/>
            <a:ext cx="11526473" cy="4502791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fr-FR" dirty="0"/>
              <a:t>voici quelques points clés pour convaincre un client intéressé par les avantages de l'</a:t>
            </a:r>
            <a:r>
              <a:rPr lang="fr-FR" dirty="0" err="1"/>
              <a:t>eSIM</a:t>
            </a:r>
            <a:r>
              <a:rPr lang="fr-FR" dirty="0"/>
              <a:t>, mais dont le téléphone n'est pas compatible, à acheter un nouveau téléphone chez nous :</a:t>
            </a:r>
          </a:p>
          <a:p>
            <a:pPr>
              <a:buFont typeface="+mj-lt"/>
              <a:buAutoNum type="arabicPeriod"/>
            </a:pPr>
            <a:r>
              <a:rPr lang="fr-FR" dirty="0"/>
              <a:t>Mettez en avant les avantages du nouveau téléphone, en mettant l'accent sur ses caractéristiques et fonctionnalités avancées.</a:t>
            </a:r>
          </a:p>
          <a:p>
            <a:pPr>
              <a:buFont typeface="+mj-lt"/>
              <a:buAutoNum type="arabicPeriod"/>
            </a:pPr>
            <a:r>
              <a:rPr lang="fr-FR" dirty="0"/>
              <a:t>Offrez une expérience client personnalisée en montrant comment le nouveau téléphone répondra aux besoins spécifiques du client.</a:t>
            </a:r>
          </a:p>
          <a:p>
            <a:pPr>
              <a:buFont typeface="+mj-lt"/>
              <a:buAutoNum type="arabicPeriod"/>
            </a:pPr>
            <a:r>
              <a:rPr lang="fr-FR" dirty="0"/>
              <a:t>Expliquez les avantages de l'</a:t>
            </a:r>
            <a:r>
              <a:rPr lang="fr-FR" dirty="0" err="1"/>
              <a:t>eSIM</a:t>
            </a:r>
            <a:r>
              <a:rPr lang="fr-FR" dirty="0"/>
              <a:t>, comme la facilité de gestion des forfaits et la sécurité accrue.</a:t>
            </a:r>
          </a:p>
          <a:p>
            <a:pPr>
              <a:buFont typeface="+mj-lt"/>
              <a:buAutoNum type="arabicPeriod"/>
            </a:pPr>
            <a:r>
              <a:rPr lang="fr-FR" dirty="0"/>
              <a:t>Proposez des offres promotionnelles ou des réductions spéciales pour l'achat du nouveau téléphone.</a:t>
            </a:r>
          </a:p>
          <a:p>
            <a:pPr>
              <a:buFont typeface="+mj-lt"/>
              <a:buAutoNum type="arabicPeriod"/>
            </a:pPr>
            <a:r>
              <a:rPr lang="fr-FR" dirty="0"/>
              <a:t>Soulignez la compatibilité future du téléphone avec les tendances du marché et les évolutions technologiques.</a:t>
            </a:r>
          </a:p>
          <a:p>
            <a:pPr>
              <a:buFont typeface="+mj-lt"/>
              <a:buAutoNum type="arabicPeriod"/>
            </a:pPr>
            <a:r>
              <a:rPr lang="fr-FR" dirty="0"/>
              <a:t>Proposez un échange ou une reprise de l'ancien téléphone pour réduire le coût d'achat du nouveau téléphone.</a:t>
            </a:r>
          </a:p>
          <a:p>
            <a:pPr marL="4572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05A122D-6663-4D3A-96CF-A50E202C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41" y="416654"/>
            <a:ext cx="9875520" cy="1356360"/>
          </a:xfrm>
        </p:spPr>
        <p:txBody>
          <a:bodyPr/>
          <a:lstStyle/>
          <a:p>
            <a:r>
              <a:rPr lang="fr-FR" dirty="0"/>
              <a:t>Mon prospect est intéressé par la e-SIM mais sont téléphone n’est pas compatible:</a:t>
            </a:r>
          </a:p>
        </p:txBody>
      </p:sp>
    </p:spTree>
    <p:extLst>
      <p:ext uri="{BB962C8B-B14F-4D97-AF65-F5344CB8AC3E}">
        <p14:creationId xmlns:p14="http://schemas.microsoft.com/office/powerpoint/2010/main" val="331183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4D32E-74C9-4A21-95AA-FD75DC3B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3" y="609600"/>
            <a:ext cx="11576807" cy="1356360"/>
          </a:xfrm>
        </p:spPr>
        <p:txBody>
          <a:bodyPr>
            <a:normAutofit/>
          </a:bodyPr>
          <a:lstStyle/>
          <a:p>
            <a:r>
              <a:rPr lang="fr-FR" b="1" dirty="0"/>
              <a:t>Activation de l’e-SIM sur les smartphones Android: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A40F87-95E1-426A-8CAE-1FD2BB2A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2057399"/>
            <a:ext cx="11274803" cy="4418901"/>
          </a:xfrm>
        </p:spPr>
        <p:txBody>
          <a:bodyPr/>
          <a:lstStyle/>
          <a:p>
            <a:pPr marL="45720" indent="0">
              <a:buNone/>
            </a:pPr>
            <a:r>
              <a:rPr lang="fr-FR" dirty="0"/>
              <a:t>Dans le système d'exploitation Android, l’e-SIM peut être configurée manuellement dans le menu "Paramètres" puis "Connexion" et enfin "Gestionnaire de carte SIM". L’e-SIM peut aussi être paramétrée facilement via un QR Code :</a:t>
            </a:r>
          </a:p>
          <a:p>
            <a:pPr marL="45720" indent="0">
              <a:buNone/>
            </a:pPr>
            <a:endParaRPr lang="fr-FR" dirty="0"/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Récupérez le QR code sur votre espace client, 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Scannez le QR Code à l'aide de l'appareil photo du téléphone,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Cliquez sur "Ajouter un nouveau forfait mobile",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Une fois l’e-SIM téléchargée, cliquez sur "Activer le forfait" et entrez le code PIN (généralement 0000 ou 1234 par défaut),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/>
              <a:t>Redémarrez le téléphone et personnalisez le code SIM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5987409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300</TotalTime>
  <Words>953</Words>
  <Application>Microsoft Office PowerPoint</Application>
  <PresentationFormat>Grand écran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Corbel</vt:lpstr>
      <vt:lpstr>Base</vt:lpstr>
      <vt:lpstr>E-SIM</vt:lpstr>
      <vt:lpstr>Introduction:</vt:lpstr>
      <vt:lpstr>Qu'est-ce que l’e-SIM ?</vt:lpstr>
      <vt:lpstr>Définition de l’e-SIM :</vt:lpstr>
      <vt:lpstr>Marques de smartwatches compatibles:</vt:lpstr>
      <vt:lpstr>Smartphones compatibles:</vt:lpstr>
      <vt:lpstr>Mon prospect est intéressé par la e-SIM mais sont téléphone n’est pas compatible:</vt:lpstr>
      <vt:lpstr>Mon prospect est intéressé par la e-SIM mais sont téléphone n’est pas compatible:</vt:lpstr>
      <vt:lpstr>Activation de l’e-SIM sur les smartphones Android:</vt:lpstr>
      <vt:lpstr>Activation de l’e-SIM sur un IPhone:</vt:lpstr>
      <vt:lpstr>Réponses aux questions:</vt:lpstr>
      <vt:lpstr>Puis je transférer ma e-SIM si je change de téléphone?</vt:lpstr>
      <vt:lpstr>Comment faire si je dois laisser mon téléphone en réparation?</vt:lpstr>
      <vt:lpstr>Où puis je récupérer mon QR code pour installer ma é-SIM?</vt:lpstr>
      <vt:lpstr>Merci à tous pour votre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Activation de l’e-SIM sur Smartwatches</dc:title>
  <dc:creator>TA-ADM</dc:creator>
  <cp:lastModifiedBy>TA-ADM</cp:lastModifiedBy>
  <cp:revision>8</cp:revision>
  <dcterms:created xsi:type="dcterms:W3CDTF">2024-02-06T13:25:27Z</dcterms:created>
  <dcterms:modified xsi:type="dcterms:W3CDTF">2024-02-06T18:41:47Z</dcterms:modified>
</cp:coreProperties>
</file>